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25"/>
  </p:notesMasterIdLst>
  <p:sldIdLst>
    <p:sldId id="256" r:id="rId2"/>
    <p:sldId id="258" r:id="rId3"/>
    <p:sldId id="257" r:id="rId4"/>
    <p:sldId id="259" r:id="rId5"/>
    <p:sldId id="263" r:id="rId6"/>
    <p:sldId id="260" r:id="rId7"/>
    <p:sldId id="268" r:id="rId8"/>
    <p:sldId id="262" r:id="rId9"/>
    <p:sldId id="264" r:id="rId10"/>
    <p:sldId id="266" r:id="rId11"/>
    <p:sldId id="267" r:id="rId12"/>
    <p:sldId id="269" r:id="rId13"/>
    <p:sldId id="270" r:id="rId14"/>
    <p:sldId id="261" r:id="rId15"/>
    <p:sldId id="265"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9C999-E3EE-4A62-8EEF-F5973F535B8B}" type="datetimeFigureOut">
              <a:rPr lang="en-IN" smtClean="0"/>
              <a:t>19-06-2024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FB8F94-3021-458F-B4DF-89DAC775B341}" type="slidenum">
              <a:rPr lang="en-IN" smtClean="0"/>
              <a:t>‹#›</a:t>
            </a:fld>
            <a:endParaRPr lang="en-IN"/>
          </a:p>
        </p:txBody>
      </p:sp>
    </p:spTree>
    <p:extLst>
      <p:ext uri="{BB962C8B-B14F-4D97-AF65-F5344CB8AC3E}">
        <p14:creationId xmlns:p14="http://schemas.microsoft.com/office/powerpoint/2010/main" val="306381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FB8F94-3021-458F-B4DF-89DAC775B341}" type="slidenum">
              <a:rPr lang="en-IN" smtClean="0"/>
              <a:t>4</a:t>
            </a:fld>
            <a:endParaRPr lang="en-IN"/>
          </a:p>
        </p:txBody>
      </p:sp>
    </p:spTree>
    <p:extLst>
      <p:ext uri="{BB962C8B-B14F-4D97-AF65-F5344CB8AC3E}">
        <p14:creationId xmlns:p14="http://schemas.microsoft.com/office/powerpoint/2010/main" val="287236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248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40177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819109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296469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B52F6F-7C77-4E91-BD64-B0926049AC6A}" type="datetimeFigureOut">
              <a:rPr lang="en-IN" smtClean="0"/>
              <a:t>19-06-2024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97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B52F6F-7C77-4E91-BD64-B0926049AC6A}" type="datetimeFigureOut">
              <a:rPr lang="en-IN" smtClean="0"/>
              <a:t>19-06-2024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60856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B52F6F-7C77-4E91-BD64-B0926049AC6A}" type="datetimeFigureOut">
              <a:rPr lang="en-IN" smtClean="0"/>
              <a:t>19-06-2024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409561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B52F6F-7C77-4E91-BD64-B0926049AC6A}" type="datetimeFigureOut">
              <a:rPr lang="en-IN" smtClean="0"/>
              <a:t>19-06-2024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054368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0B52F6F-7C77-4E91-BD64-B0926049AC6A}" type="datetimeFigureOut">
              <a:rPr lang="en-IN" smtClean="0"/>
              <a:t>19-06-2024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2364246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0B52F6F-7C77-4E91-BD64-B0926049AC6A}" type="datetimeFigureOut">
              <a:rPr lang="en-IN" smtClean="0"/>
              <a:t>19-06-2024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03FC94-2ED6-413C-9784-1C9EADE1630F}" type="slidenum">
              <a:rPr lang="en-IN" smtClean="0"/>
              <a:t>‹#›</a:t>
            </a:fld>
            <a:endParaRPr lang="en-IN"/>
          </a:p>
        </p:txBody>
      </p:sp>
    </p:spTree>
    <p:extLst>
      <p:ext uri="{BB962C8B-B14F-4D97-AF65-F5344CB8AC3E}">
        <p14:creationId xmlns:p14="http://schemas.microsoft.com/office/powerpoint/2010/main" val="1827550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B52F6F-7C77-4E91-BD64-B0926049AC6A}" type="datetimeFigureOut">
              <a:rPr lang="en-IN" smtClean="0"/>
              <a:t>19-06-2024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302947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0B52F6F-7C77-4E91-BD64-B0926049AC6A}" type="datetimeFigureOut">
              <a:rPr lang="en-IN" smtClean="0"/>
              <a:t>19-06-2024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03FC94-2ED6-413C-9784-1C9EADE1630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73107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B639-74CF-8599-99E0-8C4D0CCC2D7E}"/>
              </a:ext>
            </a:extLst>
          </p:cNvPr>
          <p:cNvSpPr>
            <a:spLocks noGrp="1"/>
          </p:cNvSpPr>
          <p:nvPr>
            <p:ph type="ctrTitle"/>
          </p:nvPr>
        </p:nvSpPr>
        <p:spPr>
          <a:xfrm>
            <a:off x="1250623" y="1961823"/>
            <a:ext cx="9144000" cy="2387600"/>
          </a:xfrm>
        </p:spPr>
        <p:txBody>
          <a:bodyPr anchor="ctr"/>
          <a:lstStyle/>
          <a:p>
            <a:r>
              <a:rPr lang="en-IN" b="1" dirty="0"/>
              <a:t>Web Development Internship</a:t>
            </a:r>
          </a:p>
        </p:txBody>
      </p:sp>
      <p:sp>
        <p:nvSpPr>
          <p:cNvPr id="3" name="Subtitle 2">
            <a:extLst>
              <a:ext uri="{FF2B5EF4-FFF2-40B4-BE49-F238E27FC236}">
                <a16:creationId xmlns:a16="http://schemas.microsoft.com/office/drawing/2014/main" id="{999DE971-F639-CAAA-01BA-EE7D1B02F4D0}"/>
              </a:ext>
            </a:extLst>
          </p:cNvPr>
          <p:cNvSpPr>
            <a:spLocks noGrp="1"/>
          </p:cNvSpPr>
          <p:nvPr>
            <p:ph type="subTitle" idx="1"/>
          </p:nvPr>
        </p:nvSpPr>
        <p:spPr>
          <a:xfrm>
            <a:off x="1919925" y="5453309"/>
            <a:ext cx="9144000" cy="526902"/>
          </a:xfrm>
        </p:spPr>
        <p:txBody>
          <a:bodyPr>
            <a:normAutofit/>
          </a:bodyPr>
          <a:lstStyle/>
          <a:p>
            <a:pPr algn="r"/>
            <a:r>
              <a:rPr lang="en-IN" sz="2100" dirty="0"/>
              <a:t>- Amey Pathe</a:t>
            </a:r>
          </a:p>
        </p:txBody>
      </p:sp>
    </p:spTree>
    <p:extLst>
      <p:ext uri="{BB962C8B-B14F-4D97-AF65-F5344CB8AC3E}">
        <p14:creationId xmlns:p14="http://schemas.microsoft.com/office/powerpoint/2010/main" val="136422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12CD-34CD-A931-5504-6BA5777CEE34}"/>
              </a:ext>
            </a:extLst>
          </p:cNvPr>
          <p:cNvSpPr>
            <a:spLocks noGrp="1"/>
          </p:cNvSpPr>
          <p:nvPr>
            <p:ph type="title"/>
          </p:nvPr>
        </p:nvSpPr>
        <p:spPr/>
        <p:txBody>
          <a:bodyPr/>
          <a:lstStyle/>
          <a:p>
            <a:r>
              <a:rPr lang="en-IN" dirty="0"/>
              <a:t>Heading Tags</a:t>
            </a:r>
          </a:p>
        </p:txBody>
      </p:sp>
      <p:pic>
        <p:nvPicPr>
          <p:cNvPr id="5" name="Picture 4">
            <a:extLst>
              <a:ext uri="{FF2B5EF4-FFF2-40B4-BE49-F238E27FC236}">
                <a16:creationId xmlns:a16="http://schemas.microsoft.com/office/drawing/2014/main" id="{B06F4993-07C7-99CE-9C62-9232EC88181D}"/>
              </a:ext>
            </a:extLst>
          </p:cNvPr>
          <p:cNvPicPr>
            <a:picLocks noChangeAspect="1"/>
          </p:cNvPicPr>
          <p:nvPr/>
        </p:nvPicPr>
        <p:blipFill rotWithShape="1">
          <a:blip r:embed="rId2"/>
          <a:srcRect t="2330"/>
          <a:stretch/>
        </p:blipFill>
        <p:spPr>
          <a:xfrm>
            <a:off x="6977488" y="2453742"/>
            <a:ext cx="3486637" cy="31820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EC1F794-09B7-ADC8-E651-1700124EEE1F}"/>
              </a:ext>
            </a:extLst>
          </p:cNvPr>
          <p:cNvPicPr>
            <a:picLocks noChangeAspect="1"/>
          </p:cNvPicPr>
          <p:nvPr/>
        </p:nvPicPr>
        <p:blipFill>
          <a:blip r:embed="rId3"/>
          <a:stretch>
            <a:fillRect/>
          </a:stretch>
        </p:blipFill>
        <p:spPr>
          <a:xfrm>
            <a:off x="1540939" y="2348628"/>
            <a:ext cx="4012940" cy="3392295"/>
          </a:xfrm>
          <a:prstGeom prst="rect">
            <a:avLst/>
          </a:prstGeom>
        </p:spPr>
      </p:pic>
    </p:spTree>
    <p:extLst>
      <p:ext uri="{BB962C8B-B14F-4D97-AF65-F5344CB8AC3E}">
        <p14:creationId xmlns:p14="http://schemas.microsoft.com/office/powerpoint/2010/main" val="428856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93687-6966-6193-4883-DF8D53761182}"/>
              </a:ext>
            </a:extLst>
          </p:cNvPr>
          <p:cNvSpPr>
            <a:spLocks noGrp="1"/>
          </p:cNvSpPr>
          <p:nvPr>
            <p:ph type="title"/>
          </p:nvPr>
        </p:nvSpPr>
        <p:spPr/>
        <p:txBody>
          <a:bodyPr/>
          <a:lstStyle/>
          <a:p>
            <a:r>
              <a:rPr lang="en-IN" dirty="0"/>
              <a:t>Paragraph Tag</a:t>
            </a:r>
          </a:p>
        </p:txBody>
      </p:sp>
      <p:pic>
        <p:nvPicPr>
          <p:cNvPr id="5" name="Content Placeholder 4">
            <a:extLst>
              <a:ext uri="{FF2B5EF4-FFF2-40B4-BE49-F238E27FC236}">
                <a16:creationId xmlns:a16="http://schemas.microsoft.com/office/drawing/2014/main" id="{654918AE-CDC9-4546-0A7A-E81559CC2FEA}"/>
              </a:ext>
            </a:extLst>
          </p:cNvPr>
          <p:cNvPicPr>
            <a:picLocks noGrp="1" noChangeAspect="1"/>
          </p:cNvPicPr>
          <p:nvPr>
            <p:ph idx="1"/>
          </p:nvPr>
        </p:nvPicPr>
        <p:blipFill>
          <a:blip r:embed="rId2"/>
          <a:stretch>
            <a:fillRect/>
          </a:stretch>
        </p:blipFill>
        <p:spPr>
          <a:xfrm>
            <a:off x="1453668" y="2350389"/>
            <a:ext cx="4801270" cy="2505425"/>
          </a:xfrm>
        </p:spPr>
      </p:pic>
      <p:pic>
        <p:nvPicPr>
          <p:cNvPr id="7" name="Picture 6">
            <a:extLst>
              <a:ext uri="{FF2B5EF4-FFF2-40B4-BE49-F238E27FC236}">
                <a16:creationId xmlns:a16="http://schemas.microsoft.com/office/drawing/2014/main" id="{CF632523-628C-71C9-1686-528077365097}"/>
              </a:ext>
            </a:extLst>
          </p:cNvPr>
          <p:cNvPicPr>
            <a:picLocks noChangeAspect="1"/>
          </p:cNvPicPr>
          <p:nvPr/>
        </p:nvPicPr>
        <p:blipFill rotWithShape="1">
          <a:blip r:embed="rId3"/>
          <a:srcRect r="18466"/>
          <a:stretch/>
        </p:blipFill>
        <p:spPr>
          <a:xfrm>
            <a:off x="6854744" y="2945784"/>
            <a:ext cx="3883588" cy="13146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5698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ED57-BE78-FDC8-3A4B-4D9A2AA676C2}"/>
              </a:ext>
            </a:extLst>
          </p:cNvPr>
          <p:cNvSpPr>
            <a:spLocks noGrp="1"/>
          </p:cNvSpPr>
          <p:nvPr>
            <p:ph type="title"/>
          </p:nvPr>
        </p:nvSpPr>
        <p:spPr/>
        <p:txBody>
          <a:bodyPr/>
          <a:lstStyle/>
          <a:p>
            <a:r>
              <a:rPr lang="en-IN" dirty="0"/>
              <a:t>Other Tags</a:t>
            </a:r>
          </a:p>
        </p:txBody>
      </p:sp>
      <p:sp>
        <p:nvSpPr>
          <p:cNvPr id="3" name="Content Placeholder 2">
            <a:extLst>
              <a:ext uri="{FF2B5EF4-FFF2-40B4-BE49-F238E27FC236}">
                <a16:creationId xmlns:a16="http://schemas.microsoft.com/office/drawing/2014/main" id="{4A5E8810-A76E-F812-6E0F-0BFD0869CF14}"/>
              </a:ext>
            </a:extLst>
          </p:cNvPr>
          <p:cNvSpPr>
            <a:spLocks noGrp="1"/>
          </p:cNvSpPr>
          <p:nvPr>
            <p:ph idx="1"/>
          </p:nvPr>
        </p:nvSpPr>
        <p:spPr/>
        <p:txBody>
          <a:bodyPr/>
          <a:lstStyle/>
          <a:p>
            <a:r>
              <a:rPr lang="en-IN" dirty="0"/>
              <a:t>Horizontal Line (hr tag)</a:t>
            </a:r>
          </a:p>
          <a:p>
            <a:r>
              <a:rPr lang="en-IN" dirty="0"/>
              <a:t>Line Break (</a:t>
            </a:r>
            <a:r>
              <a:rPr lang="en-IN" dirty="0" err="1"/>
              <a:t>br</a:t>
            </a:r>
            <a:r>
              <a:rPr lang="en-IN" dirty="0"/>
              <a:t>)</a:t>
            </a:r>
          </a:p>
          <a:p>
            <a:r>
              <a:rPr lang="en-IN" dirty="0"/>
              <a:t>Anchor Tag (a)</a:t>
            </a:r>
          </a:p>
          <a:p>
            <a:r>
              <a:rPr lang="en-IN" dirty="0"/>
              <a:t>Image Tag (</a:t>
            </a:r>
            <a:r>
              <a:rPr lang="en-IN" dirty="0" err="1"/>
              <a:t>img</a:t>
            </a:r>
            <a:r>
              <a:rPr lang="en-IN" dirty="0"/>
              <a:t>) </a:t>
            </a:r>
          </a:p>
          <a:p>
            <a:r>
              <a:rPr lang="en-IN" dirty="0"/>
              <a:t>preformatted text (pre) </a:t>
            </a:r>
          </a:p>
          <a:p>
            <a:endParaRPr lang="en-IN" dirty="0"/>
          </a:p>
        </p:txBody>
      </p:sp>
    </p:spTree>
    <p:extLst>
      <p:ext uri="{BB962C8B-B14F-4D97-AF65-F5344CB8AC3E}">
        <p14:creationId xmlns:p14="http://schemas.microsoft.com/office/powerpoint/2010/main" val="339750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5AC0-0A01-2E6A-5A4A-3E991054ACB1}"/>
              </a:ext>
            </a:extLst>
          </p:cNvPr>
          <p:cNvSpPr>
            <a:spLocks noGrp="1"/>
          </p:cNvSpPr>
          <p:nvPr>
            <p:ph type="title"/>
          </p:nvPr>
        </p:nvSpPr>
        <p:spPr/>
        <p:txBody>
          <a:bodyPr/>
          <a:lstStyle/>
          <a:p>
            <a:r>
              <a:rPr lang="en-IN" dirty="0"/>
              <a:t>Task 1</a:t>
            </a:r>
          </a:p>
        </p:txBody>
      </p:sp>
      <p:sp>
        <p:nvSpPr>
          <p:cNvPr id="3" name="Content Placeholder 2">
            <a:extLst>
              <a:ext uri="{FF2B5EF4-FFF2-40B4-BE49-F238E27FC236}">
                <a16:creationId xmlns:a16="http://schemas.microsoft.com/office/drawing/2014/main" id="{29FC4087-5664-3126-6839-0820FD8B62DE}"/>
              </a:ext>
            </a:extLst>
          </p:cNvPr>
          <p:cNvSpPr>
            <a:spLocks noGrp="1"/>
          </p:cNvSpPr>
          <p:nvPr>
            <p:ph idx="1"/>
          </p:nvPr>
        </p:nvSpPr>
        <p:spPr>
          <a:xfrm>
            <a:off x="1182122" y="1911722"/>
            <a:ext cx="4634217" cy="4023360"/>
          </a:xfrm>
        </p:spPr>
        <p:txBody>
          <a:bodyPr>
            <a:normAutofit/>
          </a:bodyPr>
          <a:lstStyle/>
          <a:p>
            <a:r>
              <a:rPr lang="en-US" sz="2400" b="1" dirty="0"/>
              <a:t>Objective:</a:t>
            </a:r>
            <a:r>
              <a:rPr lang="en-US" sz="2400" dirty="0"/>
              <a:t> Create a webpage that displays various HTML tags as text on the page</a:t>
            </a:r>
            <a:endParaRPr lang="en-IN" sz="2400" dirty="0"/>
          </a:p>
        </p:txBody>
      </p:sp>
      <p:pic>
        <p:nvPicPr>
          <p:cNvPr id="5" name="Picture 4">
            <a:extLst>
              <a:ext uri="{FF2B5EF4-FFF2-40B4-BE49-F238E27FC236}">
                <a16:creationId xmlns:a16="http://schemas.microsoft.com/office/drawing/2014/main" id="{37ABFCF8-4E9E-3078-A104-216679A1825D}"/>
              </a:ext>
            </a:extLst>
          </p:cNvPr>
          <p:cNvPicPr>
            <a:picLocks noChangeAspect="1"/>
          </p:cNvPicPr>
          <p:nvPr/>
        </p:nvPicPr>
        <p:blipFill>
          <a:blip r:embed="rId2"/>
          <a:stretch>
            <a:fillRect/>
          </a:stretch>
        </p:blipFill>
        <p:spPr>
          <a:xfrm>
            <a:off x="6024376" y="2686525"/>
            <a:ext cx="4985502" cy="32485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4211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48CF-EE9A-64C2-A37A-95F7E307E274}"/>
              </a:ext>
            </a:extLst>
          </p:cNvPr>
          <p:cNvSpPr>
            <a:spLocks noGrp="1"/>
          </p:cNvSpPr>
          <p:nvPr>
            <p:ph type="title"/>
          </p:nvPr>
        </p:nvSpPr>
        <p:spPr/>
        <p:txBody>
          <a:bodyPr/>
          <a:lstStyle/>
          <a:p>
            <a:r>
              <a:rPr lang="en-IN" dirty="0"/>
              <a:t>Managing Files in VS Code</a:t>
            </a:r>
          </a:p>
        </p:txBody>
      </p:sp>
      <p:pic>
        <p:nvPicPr>
          <p:cNvPr id="9" name="Content Placeholder 8">
            <a:extLst>
              <a:ext uri="{FF2B5EF4-FFF2-40B4-BE49-F238E27FC236}">
                <a16:creationId xmlns:a16="http://schemas.microsoft.com/office/drawing/2014/main" id="{A7C8673D-F136-580B-ED54-20B423DBC463}"/>
              </a:ext>
            </a:extLst>
          </p:cNvPr>
          <p:cNvPicPr>
            <a:picLocks noGrp="1" noChangeAspect="1"/>
          </p:cNvPicPr>
          <p:nvPr>
            <p:ph idx="1"/>
          </p:nvPr>
        </p:nvPicPr>
        <p:blipFill rotWithShape="1">
          <a:blip r:embed="rId2"/>
          <a:stretch/>
        </p:blipFill>
        <p:spPr>
          <a:xfrm>
            <a:off x="4750784" y="1959385"/>
            <a:ext cx="2751391" cy="4022725"/>
          </a:xfrm>
        </p:spPr>
      </p:pic>
    </p:spTree>
    <p:extLst>
      <p:ext uri="{BB962C8B-B14F-4D97-AF65-F5344CB8AC3E}">
        <p14:creationId xmlns:p14="http://schemas.microsoft.com/office/powerpoint/2010/main" val="210462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4F37-F86B-23C1-3671-7DCDA7D50421}"/>
              </a:ext>
            </a:extLst>
          </p:cNvPr>
          <p:cNvSpPr>
            <a:spLocks noGrp="1"/>
          </p:cNvSpPr>
          <p:nvPr>
            <p:ph type="title"/>
          </p:nvPr>
        </p:nvSpPr>
        <p:spPr/>
        <p:txBody>
          <a:bodyPr/>
          <a:lstStyle/>
          <a:p>
            <a:r>
              <a:rPr lang="en-IN" dirty="0"/>
              <a:t>HTML Comments</a:t>
            </a:r>
          </a:p>
        </p:txBody>
      </p:sp>
      <p:sp>
        <p:nvSpPr>
          <p:cNvPr id="3" name="Content Placeholder 2">
            <a:extLst>
              <a:ext uri="{FF2B5EF4-FFF2-40B4-BE49-F238E27FC236}">
                <a16:creationId xmlns:a16="http://schemas.microsoft.com/office/drawing/2014/main" id="{3C40DE55-3FD1-A3F2-16C8-94057D9BF363}"/>
              </a:ext>
            </a:extLst>
          </p:cNvPr>
          <p:cNvSpPr>
            <a:spLocks noGrp="1"/>
          </p:cNvSpPr>
          <p:nvPr>
            <p:ph idx="1"/>
          </p:nvPr>
        </p:nvSpPr>
        <p:spPr>
          <a:xfrm>
            <a:off x="1210186" y="2279367"/>
            <a:ext cx="4916294" cy="3112765"/>
          </a:xfrm>
        </p:spPr>
        <p:txBody>
          <a:bodyPr>
            <a:normAutofit/>
          </a:bodyPr>
          <a:lstStyle/>
          <a:p>
            <a:pPr algn="just"/>
            <a:r>
              <a:rPr lang="en-US" dirty="0"/>
              <a:t>Comments in HTML are used to leave notes or annotations within the code that are not displayed in the browser. They are helpful for developers to explain code, leave reminders, or temporarily disable parts of the code during development and debugging. </a:t>
            </a:r>
          </a:p>
          <a:p>
            <a:pPr algn="just"/>
            <a:endParaRPr lang="en-US" dirty="0"/>
          </a:p>
          <a:p>
            <a:pPr algn="just"/>
            <a:endParaRPr lang="en-US" dirty="0"/>
          </a:p>
          <a:p>
            <a:pPr algn="just"/>
            <a:endParaRPr lang="en-US" dirty="0"/>
          </a:p>
          <a:p>
            <a:pPr algn="just"/>
            <a:endParaRPr lang="en-IN" dirty="0"/>
          </a:p>
        </p:txBody>
      </p:sp>
      <p:pic>
        <p:nvPicPr>
          <p:cNvPr id="7" name="Picture 6">
            <a:extLst>
              <a:ext uri="{FF2B5EF4-FFF2-40B4-BE49-F238E27FC236}">
                <a16:creationId xmlns:a16="http://schemas.microsoft.com/office/drawing/2014/main" id="{7C5E97BC-F65B-11A0-5E13-F803B9C4849B}"/>
              </a:ext>
            </a:extLst>
          </p:cNvPr>
          <p:cNvPicPr>
            <a:picLocks noChangeAspect="1"/>
          </p:cNvPicPr>
          <p:nvPr/>
        </p:nvPicPr>
        <p:blipFill rotWithShape="1">
          <a:blip r:embed="rId2"/>
          <a:srcRect t="5651"/>
          <a:stretch/>
        </p:blipFill>
        <p:spPr>
          <a:xfrm>
            <a:off x="6609229" y="2279367"/>
            <a:ext cx="4372585" cy="2085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576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0FFA-D12D-FB42-3624-7D8CF07AD49F}"/>
              </a:ext>
            </a:extLst>
          </p:cNvPr>
          <p:cNvSpPr>
            <a:spLocks noGrp="1"/>
          </p:cNvSpPr>
          <p:nvPr>
            <p:ph type="title"/>
          </p:nvPr>
        </p:nvSpPr>
        <p:spPr/>
        <p:txBody>
          <a:bodyPr/>
          <a:lstStyle/>
          <a:p>
            <a:r>
              <a:rPr lang="en-IN" dirty="0"/>
              <a:t>HTML Lists</a:t>
            </a:r>
          </a:p>
        </p:txBody>
      </p:sp>
      <p:sp>
        <p:nvSpPr>
          <p:cNvPr id="3" name="Content Placeholder 2">
            <a:extLst>
              <a:ext uri="{FF2B5EF4-FFF2-40B4-BE49-F238E27FC236}">
                <a16:creationId xmlns:a16="http://schemas.microsoft.com/office/drawing/2014/main" id="{C8F74DC7-C56A-4F96-3205-93CC31EED2A6}"/>
              </a:ext>
            </a:extLst>
          </p:cNvPr>
          <p:cNvSpPr>
            <a:spLocks noGrp="1"/>
          </p:cNvSpPr>
          <p:nvPr>
            <p:ph idx="1"/>
          </p:nvPr>
        </p:nvSpPr>
        <p:spPr/>
        <p:txBody>
          <a:bodyPr/>
          <a:lstStyle/>
          <a:p>
            <a:pPr lvl="1"/>
            <a:r>
              <a:rPr lang="en-US" sz="2000" b="1" dirty="0"/>
              <a:t>Unordered List: </a:t>
            </a:r>
            <a:r>
              <a:rPr lang="en-US" sz="2000" dirty="0"/>
              <a:t>Displays items using bullets.</a:t>
            </a:r>
          </a:p>
          <a:p>
            <a:pPr lvl="1"/>
            <a:r>
              <a:rPr lang="en-US" sz="2000" b="1" dirty="0"/>
              <a:t>Ordered List: </a:t>
            </a:r>
            <a:r>
              <a:rPr lang="en-US" sz="2000" dirty="0"/>
              <a:t>Displays items in a numerical sequence, and supports various numbering styles like Arabic numerals, Roman numerals, and so on.</a:t>
            </a:r>
          </a:p>
          <a:p>
            <a:pPr lvl="1"/>
            <a:endParaRPr lang="en-IN" dirty="0"/>
          </a:p>
        </p:txBody>
      </p:sp>
      <p:pic>
        <p:nvPicPr>
          <p:cNvPr id="5" name="Picture 4">
            <a:extLst>
              <a:ext uri="{FF2B5EF4-FFF2-40B4-BE49-F238E27FC236}">
                <a16:creationId xmlns:a16="http://schemas.microsoft.com/office/drawing/2014/main" id="{F524B285-707D-CA5C-82F8-CB35AC53D110}"/>
              </a:ext>
            </a:extLst>
          </p:cNvPr>
          <p:cNvPicPr>
            <a:picLocks noChangeAspect="1"/>
          </p:cNvPicPr>
          <p:nvPr/>
        </p:nvPicPr>
        <p:blipFill>
          <a:blip r:embed="rId2"/>
          <a:stretch>
            <a:fillRect/>
          </a:stretch>
        </p:blipFill>
        <p:spPr>
          <a:xfrm>
            <a:off x="6126480" y="3082312"/>
            <a:ext cx="2753109" cy="256258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71BDDFB-B97F-2704-5E5B-25B71C7EB886}"/>
              </a:ext>
            </a:extLst>
          </p:cNvPr>
          <p:cNvPicPr>
            <a:picLocks noChangeAspect="1"/>
          </p:cNvPicPr>
          <p:nvPr/>
        </p:nvPicPr>
        <p:blipFill>
          <a:blip r:embed="rId3"/>
          <a:stretch>
            <a:fillRect/>
          </a:stretch>
        </p:blipFill>
        <p:spPr>
          <a:xfrm>
            <a:off x="2389996" y="3106129"/>
            <a:ext cx="2686425" cy="25149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752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68CF-ADDD-2F7E-4ABF-50CED925C5A7}"/>
              </a:ext>
            </a:extLst>
          </p:cNvPr>
          <p:cNvSpPr>
            <a:spLocks noGrp="1"/>
          </p:cNvSpPr>
          <p:nvPr>
            <p:ph type="title"/>
          </p:nvPr>
        </p:nvSpPr>
        <p:spPr/>
        <p:txBody>
          <a:bodyPr/>
          <a:lstStyle/>
          <a:p>
            <a:r>
              <a:rPr lang="en-IN" dirty="0"/>
              <a:t>HTML Tables</a:t>
            </a:r>
          </a:p>
        </p:txBody>
      </p:sp>
      <p:pic>
        <p:nvPicPr>
          <p:cNvPr id="7" name="Picture 6">
            <a:extLst>
              <a:ext uri="{FF2B5EF4-FFF2-40B4-BE49-F238E27FC236}">
                <a16:creationId xmlns:a16="http://schemas.microsoft.com/office/drawing/2014/main" id="{FB9C51E3-60E5-69E2-3C59-AAB3D06ED46A}"/>
              </a:ext>
            </a:extLst>
          </p:cNvPr>
          <p:cNvPicPr>
            <a:picLocks noChangeAspect="1"/>
          </p:cNvPicPr>
          <p:nvPr/>
        </p:nvPicPr>
        <p:blipFill>
          <a:blip r:embed="rId2"/>
          <a:stretch>
            <a:fillRect/>
          </a:stretch>
        </p:blipFill>
        <p:spPr>
          <a:xfrm>
            <a:off x="1872626" y="1892869"/>
            <a:ext cx="3639078" cy="4317827"/>
          </a:xfrm>
          <a:prstGeom prst="rect">
            <a:avLst/>
          </a:prstGeom>
        </p:spPr>
      </p:pic>
      <p:pic>
        <p:nvPicPr>
          <p:cNvPr id="11" name="Picture 10">
            <a:extLst>
              <a:ext uri="{FF2B5EF4-FFF2-40B4-BE49-F238E27FC236}">
                <a16:creationId xmlns:a16="http://schemas.microsoft.com/office/drawing/2014/main" id="{9064896E-3D54-78CE-FFC9-460B21987104}"/>
              </a:ext>
            </a:extLst>
          </p:cNvPr>
          <p:cNvPicPr>
            <a:picLocks noChangeAspect="1"/>
          </p:cNvPicPr>
          <p:nvPr/>
        </p:nvPicPr>
        <p:blipFill>
          <a:blip r:embed="rId3"/>
          <a:stretch>
            <a:fillRect/>
          </a:stretch>
        </p:blipFill>
        <p:spPr>
          <a:xfrm>
            <a:off x="6755431" y="2838552"/>
            <a:ext cx="3667637" cy="2048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826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E7B6-8029-55C8-610E-2FB3AE7C0E2E}"/>
              </a:ext>
            </a:extLst>
          </p:cNvPr>
          <p:cNvSpPr>
            <a:spLocks noGrp="1"/>
          </p:cNvSpPr>
          <p:nvPr>
            <p:ph type="title"/>
          </p:nvPr>
        </p:nvSpPr>
        <p:spPr/>
        <p:txBody>
          <a:bodyPr/>
          <a:lstStyle/>
          <a:p>
            <a:r>
              <a:rPr lang="en-IN" dirty="0"/>
              <a:t>What is CSS?</a:t>
            </a:r>
          </a:p>
        </p:txBody>
      </p:sp>
      <p:sp>
        <p:nvSpPr>
          <p:cNvPr id="3" name="Content Placeholder 2">
            <a:extLst>
              <a:ext uri="{FF2B5EF4-FFF2-40B4-BE49-F238E27FC236}">
                <a16:creationId xmlns:a16="http://schemas.microsoft.com/office/drawing/2014/main" id="{470A210C-84CF-D83F-BF79-04C347B8D374}"/>
              </a:ext>
            </a:extLst>
          </p:cNvPr>
          <p:cNvSpPr>
            <a:spLocks noGrp="1"/>
          </p:cNvSpPr>
          <p:nvPr>
            <p:ph idx="1"/>
          </p:nvPr>
        </p:nvSpPr>
        <p:spPr>
          <a:xfrm>
            <a:off x="1097280" y="2601765"/>
            <a:ext cx="6255627" cy="2518876"/>
          </a:xfrm>
        </p:spPr>
        <p:txBody>
          <a:bodyPr/>
          <a:lstStyle/>
          <a:p>
            <a:r>
              <a:rPr lang="en-US" dirty="0"/>
              <a:t>CSS stands for </a:t>
            </a:r>
            <a:r>
              <a:rPr lang="en-US" b="1" dirty="0"/>
              <a:t>Cascading Style Sheets</a:t>
            </a:r>
            <a:r>
              <a:rPr lang="en-US" dirty="0"/>
              <a:t>. It is a stylesheet language that is used to describe the visual presentation of a web page written in HTML (Hypertext Markup Language).</a:t>
            </a:r>
          </a:p>
          <a:p>
            <a:r>
              <a:rPr lang="en-US" dirty="0"/>
              <a:t>HTML creates the structure of the page, while CSS adds </a:t>
            </a:r>
            <a:r>
              <a:rPr lang="en-US" b="1" dirty="0"/>
              <a:t>styling to that structure. </a:t>
            </a:r>
            <a:endParaRPr lang="en-IN" dirty="0"/>
          </a:p>
        </p:txBody>
      </p:sp>
      <p:pic>
        <p:nvPicPr>
          <p:cNvPr id="1026" name="Picture 2" descr="css · GitHub Topics · GitHub">
            <a:extLst>
              <a:ext uri="{FF2B5EF4-FFF2-40B4-BE49-F238E27FC236}">
                <a16:creationId xmlns:a16="http://schemas.microsoft.com/office/drawing/2014/main" id="{4D77F2B3-40F7-A3E5-600A-6BF33C64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505" y="2010265"/>
            <a:ext cx="3768365" cy="376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209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01AD-8329-8021-1AAE-EE6C93F42D51}"/>
              </a:ext>
            </a:extLst>
          </p:cNvPr>
          <p:cNvSpPr>
            <a:spLocks noGrp="1"/>
          </p:cNvSpPr>
          <p:nvPr>
            <p:ph type="title"/>
          </p:nvPr>
        </p:nvSpPr>
        <p:spPr/>
        <p:txBody>
          <a:bodyPr/>
          <a:lstStyle/>
          <a:p>
            <a:r>
              <a:rPr lang="en-IN" dirty="0"/>
              <a:t>CSS Structure</a:t>
            </a:r>
          </a:p>
        </p:txBody>
      </p:sp>
      <p:sp>
        <p:nvSpPr>
          <p:cNvPr id="3" name="Content Placeholder 2">
            <a:extLst>
              <a:ext uri="{FF2B5EF4-FFF2-40B4-BE49-F238E27FC236}">
                <a16:creationId xmlns:a16="http://schemas.microsoft.com/office/drawing/2014/main" id="{C29E8062-77B3-7645-A0C6-43AD774B6D5E}"/>
              </a:ext>
            </a:extLst>
          </p:cNvPr>
          <p:cNvSpPr>
            <a:spLocks noGrp="1"/>
          </p:cNvSpPr>
          <p:nvPr>
            <p:ph idx="1"/>
          </p:nvPr>
        </p:nvSpPr>
        <p:spPr>
          <a:xfrm>
            <a:off x="1097280" y="2630045"/>
            <a:ext cx="5312947" cy="2490596"/>
          </a:xfrm>
        </p:spPr>
        <p:txBody>
          <a:bodyPr>
            <a:normAutofit/>
          </a:bodyPr>
          <a:lstStyle/>
          <a:p>
            <a:pPr algn="just"/>
            <a:r>
              <a:rPr lang="en-US" sz="2200" dirty="0"/>
              <a:t>CSS operates by </a:t>
            </a:r>
            <a:r>
              <a:rPr lang="en-US" sz="2200" b="1" dirty="0"/>
              <a:t>selecting HTML elements and applying styles to them</a:t>
            </a:r>
            <a:r>
              <a:rPr lang="en-US" sz="2200" dirty="0"/>
              <a:t>. Styles dictate the appearance of elements on a webpage. You can target HTML elements, classes, or IDs, defining properties like colors, fonts, margins, etc.</a:t>
            </a:r>
            <a:endParaRPr lang="en-IN" sz="2200" dirty="0"/>
          </a:p>
        </p:txBody>
      </p:sp>
      <p:pic>
        <p:nvPicPr>
          <p:cNvPr id="5" name="Picture 4">
            <a:extLst>
              <a:ext uri="{FF2B5EF4-FFF2-40B4-BE49-F238E27FC236}">
                <a16:creationId xmlns:a16="http://schemas.microsoft.com/office/drawing/2014/main" id="{8DEFB8DB-1428-6CA7-33E6-34ADDE225BD0}"/>
              </a:ext>
            </a:extLst>
          </p:cNvPr>
          <p:cNvPicPr>
            <a:picLocks noChangeAspect="1"/>
          </p:cNvPicPr>
          <p:nvPr/>
        </p:nvPicPr>
        <p:blipFill>
          <a:blip r:embed="rId2"/>
          <a:stretch>
            <a:fillRect/>
          </a:stretch>
        </p:blipFill>
        <p:spPr>
          <a:xfrm>
            <a:off x="7213102" y="2801058"/>
            <a:ext cx="3326735" cy="1450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016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94C4-6C25-5189-4A1C-EB66C77B87F8}"/>
              </a:ext>
            </a:extLst>
          </p:cNvPr>
          <p:cNvSpPr>
            <a:spLocks noGrp="1"/>
          </p:cNvSpPr>
          <p:nvPr>
            <p:ph type="title"/>
          </p:nvPr>
        </p:nvSpPr>
        <p:spPr/>
        <p:txBody>
          <a:bodyPr/>
          <a:lstStyle/>
          <a:p>
            <a:r>
              <a:rPr lang="en-IN" dirty="0"/>
              <a:t>What is Web Development?</a:t>
            </a:r>
          </a:p>
        </p:txBody>
      </p:sp>
      <p:sp>
        <p:nvSpPr>
          <p:cNvPr id="3" name="Content Placeholder 2">
            <a:extLst>
              <a:ext uri="{FF2B5EF4-FFF2-40B4-BE49-F238E27FC236}">
                <a16:creationId xmlns:a16="http://schemas.microsoft.com/office/drawing/2014/main" id="{002CC809-C778-AA69-8DE0-55E4F9326442}"/>
              </a:ext>
            </a:extLst>
          </p:cNvPr>
          <p:cNvSpPr>
            <a:spLocks noGrp="1"/>
          </p:cNvSpPr>
          <p:nvPr>
            <p:ph idx="1"/>
          </p:nvPr>
        </p:nvSpPr>
        <p:spPr>
          <a:xfrm>
            <a:off x="838200" y="2157207"/>
            <a:ext cx="7042608" cy="3584430"/>
          </a:xfrm>
        </p:spPr>
        <p:txBody>
          <a:bodyPr>
            <a:normAutofit/>
          </a:bodyPr>
          <a:lstStyle/>
          <a:p>
            <a:pPr algn="just"/>
            <a:r>
              <a:rPr lang="en-US" sz="2200" dirty="0"/>
              <a:t>Web development is the process of creating websites and web applications that people can access over the internet. </a:t>
            </a:r>
          </a:p>
          <a:p>
            <a:pPr algn="just"/>
            <a:r>
              <a:rPr lang="en-US" sz="2200" dirty="0"/>
              <a:t>It involves designing the look of the site (front-end), making sure it works well behind the scenes (back-end). </a:t>
            </a:r>
          </a:p>
          <a:p>
            <a:pPr algn="just"/>
            <a:r>
              <a:rPr lang="en-US" sz="2200" dirty="0"/>
              <a:t>Key technologies used in web development include HTML, CSS, and JavaScript for the front-end, and languages like Python, Node.js, </a:t>
            </a:r>
            <a:r>
              <a:rPr lang="en-US" sz="2200" dirty="0" err="1"/>
              <a:t>Php</a:t>
            </a:r>
            <a:r>
              <a:rPr lang="en-US" sz="2200" dirty="0"/>
              <a:t> and databases like MySQL for the back-end.</a:t>
            </a:r>
            <a:endParaRPr lang="en-IN" sz="2200" dirty="0"/>
          </a:p>
        </p:txBody>
      </p:sp>
      <p:pic>
        <p:nvPicPr>
          <p:cNvPr id="1032" name="Picture 8" descr="Web Development Illustration - Free Download Seo &amp; Web Illustrations |  IconScout">
            <a:extLst>
              <a:ext uri="{FF2B5EF4-FFF2-40B4-BE49-F238E27FC236}">
                <a16:creationId xmlns:a16="http://schemas.microsoft.com/office/drawing/2014/main" id="{FFDF1B64-51E2-55F8-DF58-7B17591D5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576" y="1536211"/>
            <a:ext cx="5018202" cy="358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302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91C5-617D-99C2-6965-0501ED19B363}"/>
              </a:ext>
            </a:extLst>
          </p:cNvPr>
          <p:cNvSpPr>
            <a:spLocks noGrp="1"/>
          </p:cNvSpPr>
          <p:nvPr>
            <p:ph type="title"/>
          </p:nvPr>
        </p:nvSpPr>
        <p:spPr/>
        <p:txBody>
          <a:bodyPr/>
          <a:lstStyle/>
          <a:p>
            <a:r>
              <a:rPr lang="en-IN" dirty="0"/>
              <a:t>Types of CSS</a:t>
            </a:r>
          </a:p>
        </p:txBody>
      </p:sp>
      <p:sp>
        <p:nvSpPr>
          <p:cNvPr id="3" name="Content Placeholder 2">
            <a:extLst>
              <a:ext uri="{FF2B5EF4-FFF2-40B4-BE49-F238E27FC236}">
                <a16:creationId xmlns:a16="http://schemas.microsoft.com/office/drawing/2014/main" id="{9BDA95E0-4231-D35D-8F24-043B63BBED60}"/>
              </a:ext>
            </a:extLst>
          </p:cNvPr>
          <p:cNvSpPr>
            <a:spLocks noGrp="1"/>
          </p:cNvSpPr>
          <p:nvPr>
            <p:ph idx="1"/>
          </p:nvPr>
        </p:nvSpPr>
        <p:spPr>
          <a:xfrm>
            <a:off x="607086" y="2242177"/>
            <a:ext cx="4753638" cy="3499264"/>
          </a:xfrm>
        </p:spPr>
        <p:txBody>
          <a:bodyPr>
            <a:normAutofit/>
          </a:bodyPr>
          <a:lstStyle/>
          <a:p>
            <a:pPr marL="457200" indent="-457200" algn="just">
              <a:buFont typeface="+mj-lt"/>
              <a:buAutoNum type="arabicPeriod"/>
            </a:pPr>
            <a:r>
              <a:rPr lang="en-IN" b="1" dirty="0"/>
              <a:t>Inline CSS: </a:t>
            </a:r>
            <a:r>
              <a:rPr lang="en-US" dirty="0"/>
              <a:t>CSS is applied directly within the HTML element using the </a:t>
            </a:r>
            <a:r>
              <a:rPr lang="en-US" b="1" i="1" dirty="0"/>
              <a:t>style</a:t>
            </a:r>
            <a:r>
              <a:rPr lang="en-US" dirty="0"/>
              <a:t> attribute.</a:t>
            </a:r>
          </a:p>
          <a:p>
            <a:pPr marL="457200" indent="-457200" algn="just">
              <a:buFont typeface="+mj-lt"/>
              <a:buAutoNum type="arabicPeriod"/>
            </a:pPr>
            <a:r>
              <a:rPr lang="en-US" b="1" dirty="0"/>
              <a:t>Internal CSS</a:t>
            </a:r>
            <a:r>
              <a:rPr lang="en-US" dirty="0"/>
              <a:t>( a.k.a. </a:t>
            </a:r>
            <a:r>
              <a:rPr lang="en-IN" dirty="0"/>
              <a:t>Embedded CSS)</a:t>
            </a:r>
            <a:r>
              <a:rPr lang="en-US" dirty="0"/>
              <a:t>: CSS is defined within the </a:t>
            </a:r>
            <a:r>
              <a:rPr lang="en-US" b="1" dirty="0"/>
              <a:t>&lt;style&gt; </a:t>
            </a:r>
            <a:r>
              <a:rPr lang="en-US" dirty="0"/>
              <a:t>tag inside the </a:t>
            </a:r>
            <a:r>
              <a:rPr lang="en-US" b="1" dirty="0"/>
              <a:t>&lt;head&gt; </a:t>
            </a:r>
            <a:r>
              <a:rPr lang="en-US" dirty="0"/>
              <a:t>section of an HTML document.</a:t>
            </a:r>
          </a:p>
          <a:p>
            <a:pPr marL="457200" indent="-457200" algn="just">
              <a:buFont typeface="+mj-lt"/>
              <a:buAutoNum type="arabicPeriod"/>
            </a:pPr>
            <a:r>
              <a:rPr lang="en-US" b="1" dirty="0"/>
              <a:t>External CSS: </a:t>
            </a:r>
            <a:r>
              <a:rPr lang="en-US" dirty="0"/>
              <a:t>CSS is written in a separate .</a:t>
            </a:r>
            <a:r>
              <a:rPr lang="en-US" dirty="0" err="1"/>
              <a:t>css</a:t>
            </a:r>
            <a:r>
              <a:rPr lang="en-US" dirty="0"/>
              <a:t> file, which is linked to the HTML document using the &lt;link&gt; tag.</a:t>
            </a:r>
            <a:endParaRPr lang="en-IN" dirty="0"/>
          </a:p>
        </p:txBody>
      </p:sp>
      <p:pic>
        <p:nvPicPr>
          <p:cNvPr id="7" name="Picture 6">
            <a:extLst>
              <a:ext uri="{FF2B5EF4-FFF2-40B4-BE49-F238E27FC236}">
                <a16:creationId xmlns:a16="http://schemas.microsoft.com/office/drawing/2014/main" id="{8F781E0B-F3BC-4B29-6DC1-75E616E83DC8}"/>
              </a:ext>
            </a:extLst>
          </p:cNvPr>
          <p:cNvPicPr>
            <a:picLocks noChangeAspect="1"/>
          </p:cNvPicPr>
          <p:nvPr/>
        </p:nvPicPr>
        <p:blipFill>
          <a:blip r:embed="rId2"/>
          <a:stretch>
            <a:fillRect/>
          </a:stretch>
        </p:blipFill>
        <p:spPr>
          <a:xfrm>
            <a:off x="5514680" y="2023962"/>
            <a:ext cx="6261881" cy="49299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38EBC34-220F-8FF3-A725-DF18BEA7110D}"/>
              </a:ext>
            </a:extLst>
          </p:cNvPr>
          <p:cNvPicPr>
            <a:picLocks noChangeAspect="1"/>
          </p:cNvPicPr>
          <p:nvPr/>
        </p:nvPicPr>
        <p:blipFill>
          <a:blip r:embed="rId3"/>
          <a:stretch>
            <a:fillRect/>
          </a:stretch>
        </p:blipFill>
        <p:spPr>
          <a:xfrm>
            <a:off x="7654689" y="2665858"/>
            <a:ext cx="2132692" cy="212493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8F180169-C3CB-BBA6-A044-25F513C04D90}"/>
              </a:ext>
            </a:extLst>
          </p:cNvPr>
          <p:cNvPicPr>
            <a:picLocks noChangeAspect="1"/>
          </p:cNvPicPr>
          <p:nvPr/>
        </p:nvPicPr>
        <p:blipFill>
          <a:blip r:embed="rId4"/>
          <a:stretch>
            <a:fillRect/>
          </a:stretch>
        </p:blipFill>
        <p:spPr>
          <a:xfrm>
            <a:off x="6268802" y="4939697"/>
            <a:ext cx="4753638" cy="1209844"/>
          </a:xfrm>
          <a:prstGeom prst="rect">
            <a:avLst/>
          </a:prstGeom>
        </p:spPr>
      </p:pic>
    </p:spTree>
    <p:extLst>
      <p:ext uri="{BB962C8B-B14F-4D97-AF65-F5344CB8AC3E}">
        <p14:creationId xmlns:p14="http://schemas.microsoft.com/office/powerpoint/2010/main" val="127086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CEE7-80A8-93BE-17EB-92EA0959C3C2}"/>
              </a:ext>
            </a:extLst>
          </p:cNvPr>
          <p:cNvSpPr>
            <a:spLocks noGrp="1"/>
          </p:cNvSpPr>
          <p:nvPr>
            <p:ph type="title"/>
          </p:nvPr>
        </p:nvSpPr>
        <p:spPr/>
        <p:txBody>
          <a:bodyPr/>
          <a:lstStyle/>
          <a:p>
            <a:r>
              <a:rPr lang="en-IN" dirty="0"/>
              <a:t>Classes and Id</a:t>
            </a:r>
          </a:p>
        </p:txBody>
      </p:sp>
      <p:sp>
        <p:nvSpPr>
          <p:cNvPr id="3" name="Content Placeholder 2">
            <a:extLst>
              <a:ext uri="{FF2B5EF4-FFF2-40B4-BE49-F238E27FC236}">
                <a16:creationId xmlns:a16="http://schemas.microsoft.com/office/drawing/2014/main" id="{C918B39C-7FEF-F62D-1946-36B4A14AFCD5}"/>
              </a:ext>
            </a:extLst>
          </p:cNvPr>
          <p:cNvSpPr>
            <a:spLocks noGrp="1"/>
          </p:cNvSpPr>
          <p:nvPr>
            <p:ph idx="1"/>
          </p:nvPr>
        </p:nvSpPr>
        <p:spPr/>
        <p:txBody>
          <a:bodyPr/>
          <a:lstStyle/>
          <a:p>
            <a:pPr marL="0" indent="0">
              <a:buNone/>
            </a:pPr>
            <a:r>
              <a:rPr lang="en-IN" b="1" dirty="0"/>
              <a:t>Class: </a:t>
            </a:r>
            <a:r>
              <a:rPr lang="en-US" dirty="0"/>
              <a:t>A class is a reusable style that can be applied to multiple elements. It is defined using a period (.) followed by the class name.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ID: </a:t>
            </a:r>
            <a:r>
              <a:rPr lang="en-US" dirty="0"/>
              <a:t>An ID is a unique identifier for a single element. It is defined using a hash (#) followed by the ID name.</a:t>
            </a:r>
            <a:endParaRPr lang="en-IN" dirty="0"/>
          </a:p>
        </p:txBody>
      </p:sp>
      <p:pic>
        <p:nvPicPr>
          <p:cNvPr id="7" name="Picture 6">
            <a:extLst>
              <a:ext uri="{FF2B5EF4-FFF2-40B4-BE49-F238E27FC236}">
                <a16:creationId xmlns:a16="http://schemas.microsoft.com/office/drawing/2014/main" id="{591FC6B8-FCEC-4C1D-47AD-3A0117F5F91A}"/>
              </a:ext>
            </a:extLst>
          </p:cNvPr>
          <p:cNvPicPr>
            <a:picLocks noChangeAspect="1"/>
          </p:cNvPicPr>
          <p:nvPr/>
        </p:nvPicPr>
        <p:blipFill>
          <a:blip r:embed="rId2"/>
          <a:stretch>
            <a:fillRect/>
          </a:stretch>
        </p:blipFill>
        <p:spPr>
          <a:xfrm>
            <a:off x="1550717" y="2733578"/>
            <a:ext cx="4810796" cy="695422"/>
          </a:xfrm>
          <a:prstGeom prst="rect">
            <a:avLst/>
          </a:prstGeom>
        </p:spPr>
      </p:pic>
      <p:pic>
        <p:nvPicPr>
          <p:cNvPr id="9" name="Picture 8">
            <a:extLst>
              <a:ext uri="{FF2B5EF4-FFF2-40B4-BE49-F238E27FC236}">
                <a16:creationId xmlns:a16="http://schemas.microsoft.com/office/drawing/2014/main" id="{FE8EE85C-0910-1264-EDAC-9DE1B92B9E76}"/>
              </a:ext>
            </a:extLst>
          </p:cNvPr>
          <p:cNvPicPr>
            <a:picLocks noChangeAspect="1"/>
          </p:cNvPicPr>
          <p:nvPr/>
        </p:nvPicPr>
        <p:blipFill>
          <a:blip r:embed="rId3"/>
          <a:stretch>
            <a:fillRect/>
          </a:stretch>
        </p:blipFill>
        <p:spPr>
          <a:xfrm>
            <a:off x="7013543" y="2382497"/>
            <a:ext cx="2560493" cy="1787689"/>
          </a:xfrm>
          <a:prstGeom prst="rect">
            <a:avLst/>
          </a:prstGeom>
        </p:spPr>
      </p:pic>
      <p:pic>
        <p:nvPicPr>
          <p:cNvPr id="11" name="Picture 10">
            <a:extLst>
              <a:ext uri="{FF2B5EF4-FFF2-40B4-BE49-F238E27FC236}">
                <a16:creationId xmlns:a16="http://schemas.microsoft.com/office/drawing/2014/main" id="{6AFCE022-8261-782B-BC20-A5138A16EA6C}"/>
              </a:ext>
            </a:extLst>
          </p:cNvPr>
          <p:cNvPicPr>
            <a:picLocks noChangeAspect="1"/>
          </p:cNvPicPr>
          <p:nvPr/>
        </p:nvPicPr>
        <p:blipFill rotWithShape="1">
          <a:blip r:embed="rId4"/>
          <a:srcRect t="14871" b="5937"/>
          <a:stretch/>
        </p:blipFill>
        <p:spPr>
          <a:xfrm>
            <a:off x="1550717" y="5184742"/>
            <a:ext cx="5010849" cy="377203"/>
          </a:xfrm>
          <a:prstGeom prst="rect">
            <a:avLst/>
          </a:prstGeom>
        </p:spPr>
      </p:pic>
      <p:pic>
        <p:nvPicPr>
          <p:cNvPr id="13" name="Picture 12">
            <a:extLst>
              <a:ext uri="{FF2B5EF4-FFF2-40B4-BE49-F238E27FC236}">
                <a16:creationId xmlns:a16="http://schemas.microsoft.com/office/drawing/2014/main" id="{97F97D47-C726-8493-D063-838A11703C22}"/>
              </a:ext>
            </a:extLst>
          </p:cNvPr>
          <p:cNvPicPr>
            <a:picLocks noChangeAspect="1"/>
          </p:cNvPicPr>
          <p:nvPr/>
        </p:nvPicPr>
        <p:blipFill rotWithShape="1">
          <a:blip r:embed="rId5"/>
          <a:srcRect t="7411" b="4331"/>
          <a:stretch/>
        </p:blipFill>
        <p:spPr>
          <a:xfrm>
            <a:off x="7013543" y="4706949"/>
            <a:ext cx="2724530" cy="1555423"/>
          </a:xfrm>
          <a:prstGeom prst="rect">
            <a:avLst/>
          </a:prstGeom>
        </p:spPr>
      </p:pic>
    </p:spTree>
    <p:extLst>
      <p:ext uri="{BB962C8B-B14F-4D97-AF65-F5344CB8AC3E}">
        <p14:creationId xmlns:p14="http://schemas.microsoft.com/office/powerpoint/2010/main" val="46704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23AC-15E4-F9F8-0EB4-4B7E3FD6A7E7}"/>
              </a:ext>
            </a:extLst>
          </p:cNvPr>
          <p:cNvSpPr>
            <a:spLocks noGrp="1"/>
          </p:cNvSpPr>
          <p:nvPr>
            <p:ph type="title"/>
          </p:nvPr>
        </p:nvSpPr>
        <p:spPr/>
        <p:txBody>
          <a:bodyPr/>
          <a:lstStyle/>
          <a:p>
            <a:r>
              <a:rPr lang="en-IN" dirty="0"/>
              <a:t>Box Model in CSS</a:t>
            </a:r>
          </a:p>
        </p:txBody>
      </p:sp>
      <p:pic>
        <p:nvPicPr>
          <p:cNvPr id="1026" name="Picture 2" descr="CSS Box Model. I am just coming out of my first… | by Samantha Lurio |  Medium">
            <a:extLst>
              <a:ext uri="{FF2B5EF4-FFF2-40B4-BE49-F238E27FC236}">
                <a16:creationId xmlns:a16="http://schemas.microsoft.com/office/drawing/2014/main" id="{F52FA859-0418-1BBE-BCDF-599D80CFC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773" y="2219482"/>
            <a:ext cx="7036453" cy="348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512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3118-E37E-CC65-E087-5D9D696AA554}"/>
              </a:ext>
            </a:extLst>
          </p:cNvPr>
          <p:cNvSpPr>
            <a:spLocks noGrp="1"/>
          </p:cNvSpPr>
          <p:nvPr>
            <p:ph type="title"/>
          </p:nvPr>
        </p:nvSpPr>
        <p:spPr/>
        <p:txBody>
          <a:bodyPr/>
          <a:lstStyle/>
          <a:p>
            <a:r>
              <a:rPr lang="en-IN" dirty="0"/>
              <a:t>Introduction to Java Script</a:t>
            </a:r>
          </a:p>
        </p:txBody>
      </p:sp>
      <p:sp>
        <p:nvSpPr>
          <p:cNvPr id="3" name="Content Placeholder 2">
            <a:extLst>
              <a:ext uri="{FF2B5EF4-FFF2-40B4-BE49-F238E27FC236}">
                <a16:creationId xmlns:a16="http://schemas.microsoft.com/office/drawing/2014/main" id="{D371C7C9-AE63-C9DD-C952-5318B47ADFA1}"/>
              </a:ext>
            </a:extLst>
          </p:cNvPr>
          <p:cNvSpPr>
            <a:spLocks noGrp="1"/>
          </p:cNvSpPr>
          <p:nvPr>
            <p:ph idx="1"/>
          </p:nvPr>
        </p:nvSpPr>
        <p:spPr>
          <a:xfrm>
            <a:off x="1097280" y="1845734"/>
            <a:ext cx="6368749" cy="4023360"/>
          </a:xfrm>
        </p:spPr>
        <p:txBody>
          <a:bodyPr>
            <a:normAutofit/>
          </a:bodyPr>
          <a:lstStyle/>
          <a:p>
            <a:pPr lvl="1" algn="just">
              <a:lnSpc>
                <a:spcPct val="110000"/>
              </a:lnSpc>
            </a:pPr>
            <a:r>
              <a:rPr lang="en-US" sz="1900" b="0" i="0" dirty="0">
                <a:solidFill>
                  <a:srgbClr val="000000"/>
                </a:solidFill>
                <a:effectLst/>
              </a:rPr>
              <a:t>JavaScript is a client side scripting language.</a:t>
            </a:r>
          </a:p>
          <a:p>
            <a:pPr lvl="1" algn="just">
              <a:lnSpc>
                <a:spcPct val="110000"/>
              </a:lnSpc>
            </a:pPr>
            <a:r>
              <a:rPr lang="en-US" sz="1900" dirty="0"/>
              <a:t>Used for dynamic behavior, form validation, animations, and more.</a:t>
            </a:r>
            <a:endParaRPr lang="en-US" sz="1900" dirty="0">
              <a:solidFill>
                <a:srgbClr val="000000"/>
              </a:solidFill>
            </a:endParaRPr>
          </a:p>
          <a:p>
            <a:pPr lvl="1" algn="just">
              <a:lnSpc>
                <a:spcPct val="110000"/>
              </a:lnSpc>
            </a:pPr>
            <a:r>
              <a:rPr lang="en-US" sz="1900" dirty="0"/>
              <a:t>Responds to user actions like clicks and keystrokes</a:t>
            </a:r>
            <a:r>
              <a:rPr lang="en-US" sz="1900" dirty="0">
                <a:solidFill>
                  <a:srgbClr val="000000"/>
                </a:solidFill>
              </a:rPr>
              <a:t>.</a:t>
            </a:r>
          </a:p>
          <a:p>
            <a:pPr lvl="1" algn="just">
              <a:lnSpc>
                <a:spcPct val="110000"/>
              </a:lnSpc>
            </a:pPr>
            <a:r>
              <a:rPr lang="en-US" sz="1900" dirty="0">
                <a:solidFill>
                  <a:srgbClr val="000000"/>
                </a:solidFill>
              </a:rPr>
              <a:t>Essential for modern web development alongside HTML and CSS.</a:t>
            </a:r>
          </a:p>
          <a:p>
            <a:pPr lvl="1" algn="just">
              <a:lnSpc>
                <a:spcPct val="110000"/>
              </a:lnSpc>
            </a:pPr>
            <a:r>
              <a:rPr lang="en-US" sz="1900" b="0" i="0" dirty="0">
                <a:solidFill>
                  <a:srgbClr val="000000"/>
                </a:solidFill>
                <a:effectLst/>
              </a:rPr>
              <a:t>When JavaScript was created, it was initially called “</a:t>
            </a:r>
            <a:r>
              <a:rPr lang="en-US" sz="1900" b="1" i="0" dirty="0" err="1">
                <a:solidFill>
                  <a:srgbClr val="000000"/>
                </a:solidFill>
                <a:effectLst/>
              </a:rPr>
              <a:t>LiveScript</a:t>
            </a:r>
            <a:r>
              <a:rPr lang="en-US" sz="1900" b="0" i="0" dirty="0">
                <a:solidFill>
                  <a:srgbClr val="000000"/>
                </a:solidFill>
                <a:effectLst/>
              </a:rPr>
              <a:t>”.</a:t>
            </a:r>
          </a:p>
          <a:p>
            <a:pPr lvl="1" algn="just">
              <a:lnSpc>
                <a:spcPct val="110000"/>
              </a:lnSpc>
            </a:pPr>
            <a:r>
              <a:rPr lang="en-US" sz="1900" dirty="0">
                <a:solidFill>
                  <a:srgbClr val="000000"/>
                </a:solidFill>
              </a:rPr>
              <a:t>JavaScript can execute not only in the browser, but also on the server.</a:t>
            </a:r>
            <a:endParaRPr lang="en-IN" sz="1900" dirty="0"/>
          </a:p>
        </p:txBody>
      </p:sp>
      <p:pic>
        <p:nvPicPr>
          <p:cNvPr id="1029" name="Picture 5" descr="JavaScript - Simple English Wikipedia, the free encyclopedia">
            <a:extLst>
              <a:ext uri="{FF2B5EF4-FFF2-40B4-BE49-F238E27FC236}">
                <a16:creationId xmlns:a16="http://schemas.microsoft.com/office/drawing/2014/main" id="{23C44D25-2C81-3422-F22C-6E7E0666D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394" y="2023936"/>
            <a:ext cx="3096705" cy="309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106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97C5-BA1D-5655-A771-40036CE95C1D}"/>
              </a:ext>
            </a:extLst>
          </p:cNvPr>
          <p:cNvSpPr>
            <a:spLocks noGrp="1"/>
          </p:cNvSpPr>
          <p:nvPr>
            <p:ph type="title"/>
          </p:nvPr>
        </p:nvSpPr>
        <p:spPr/>
        <p:txBody>
          <a:bodyPr/>
          <a:lstStyle/>
          <a:p>
            <a:r>
              <a:rPr lang="en-IN" dirty="0"/>
              <a:t>Environment Setup </a:t>
            </a:r>
          </a:p>
        </p:txBody>
      </p:sp>
      <p:sp>
        <p:nvSpPr>
          <p:cNvPr id="3" name="Content Placeholder 2">
            <a:extLst>
              <a:ext uri="{FF2B5EF4-FFF2-40B4-BE49-F238E27FC236}">
                <a16:creationId xmlns:a16="http://schemas.microsoft.com/office/drawing/2014/main" id="{6F5FBBCF-E602-40EF-F6C7-E495A64F56CD}"/>
              </a:ext>
            </a:extLst>
          </p:cNvPr>
          <p:cNvSpPr>
            <a:spLocks noGrp="1"/>
          </p:cNvSpPr>
          <p:nvPr>
            <p:ph idx="1"/>
          </p:nvPr>
        </p:nvSpPr>
        <p:spPr>
          <a:xfrm>
            <a:off x="1206631" y="1825625"/>
            <a:ext cx="10058400" cy="4351338"/>
          </a:xfrm>
        </p:spPr>
        <p:txBody>
          <a:bodyPr/>
          <a:lstStyle/>
          <a:p>
            <a:r>
              <a:rPr lang="en-IN" dirty="0"/>
              <a:t>Integrated Development Environment (IDE)</a:t>
            </a:r>
          </a:p>
          <a:p>
            <a:r>
              <a:rPr lang="en-IN" dirty="0"/>
              <a:t>Browser (Chrome, Edge,  Brave)</a:t>
            </a:r>
          </a:p>
          <a:p>
            <a:r>
              <a:rPr lang="en-IN" dirty="0"/>
              <a:t>Visual Studio Extensions (Live Server) </a:t>
            </a:r>
          </a:p>
          <a:p>
            <a:r>
              <a:rPr lang="en-IN" dirty="0"/>
              <a:t>Version Control (Git)</a:t>
            </a:r>
          </a:p>
        </p:txBody>
      </p:sp>
      <p:pic>
        <p:nvPicPr>
          <p:cNvPr id="2050" name="Picture 2" descr="Visual Studio Code - YouTube">
            <a:extLst>
              <a:ext uri="{FF2B5EF4-FFF2-40B4-BE49-F238E27FC236}">
                <a16:creationId xmlns:a16="http://schemas.microsoft.com/office/drawing/2014/main" id="{A31354FD-DE36-3D7B-440D-D900149A4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56903"/>
            <a:ext cx="2163452" cy="21634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hrome - Wikipedia">
            <a:extLst>
              <a:ext uri="{FF2B5EF4-FFF2-40B4-BE49-F238E27FC236}">
                <a16:creationId xmlns:a16="http://schemas.microsoft.com/office/drawing/2014/main" id="{340145F2-A293-F28F-34F8-52681E121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864" y="4058241"/>
            <a:ext cx="1960774" cy="196077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crosoft Edge Browser - Microsoft Apps">
            <a:extLst>
              <a:ext uri="{FF2B5EF4-FFF2-40B4-BE49-F238E27FC236}">
                <a16:creationId xmlns:a16="http://schemas.microsoft.com/office/drawing/2014/main" id="{002BE07D-032C-1409-389E-AC4C0C311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750" y="4058241"/>
            <a:ext cx="1960774" cy="19607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positories · GitHub">
            <a:extLst>
              <a:ext uri="{FF2B5EF4-FFF2-40B4-BE49-F238E27FC236}">
                <a16:creationId xmlns:a16="http://schemas.microsoft.com/office/drawing/2014/main" id="{3461EC98-E52A-0488-15EA-D3DE341C9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8967" y="3956902"/>
            <a:ext cx="2163453" cy="2163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94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E8D03-80CE-F443-3D3E-574B2A244D0F}"/>
              </a:ext>
            </a:extLst>
          </p:cNvPr>
          <p:cNvSpPr>
            <a:spLocks noGrp="1"/>
          </p:cNvSpPr>
          <p:nvPr>
            <p:ph type="title"/>
          </p:nvPr>
        </p:nvSpPr>
        <p:spPr/>
        <p:txBody>
          <a:bodyPr/>
          <a:lstStyle/>
          <a:p>
            <a:r>
              <a:rPr lang="en-IN" dirty="0"/>
              <a:t>Frontend Vs Backend </a:t>
            </a:r>
          </a:p>
        </p:txBody>
      </p:sp>
      <p:sp>
        <p:nvSpPr>
          <p:cNvPr id="4" name="Content Placeholder 3">
            <a:extLst>
              <a:ext uri="{FF2B5EF4-FFF2-40B4-BE49-F238E27FC236}">
                <a16:creationId xmlns:a16="http://schemas.microsoft.com/office/drawing/2014/main" id="{CDE1406F-B74C-48EC-CC8C-D869ED61946C}"/>
              </a:ext>
            </a:extLst>
          </p:cNvPr>
          <p:cNvSpPr>
            <a:spLocks noGrp="1"/>
          </p:cNvSpPr>
          <p:nvPr>
            <p:ph idx="1"/>
          </p:nvPr>
        </p:nvSpPr>
        <p:spPr>
          <a:xfrm>
            <a:off x="800494" y="1822450"/>
            <a:ext cx="5257800" cy="4351338"/>
          </a:xfrm>
        </p:spPr>
        <p:txBody>
          <a:bodyPr>
            <a:normAutofit/>
          </a:bodyPr>
          <a:lstStyle/>
          <a:p>
            <a:pPr algn="just"/>
            <a:r>
              <a:rPr lang="en-US" sz="2200" b="1" dirty="0"/>
              <a:t>Front-end</a:t>
            </a:r>
            <a:r>
              <a:rPr lang="en-US" sz="2200" dirty="0"/>
              <a:t> development involves creating the part of the website that users interact with directly. This includes everything that users experience visually and interactively on their browser.</a:t>
            </a:r>
            <a:endParaRPr lang="en-IN" sz="2200" dirty="0"/>
          </a:p>
        </p:txBody>
      </p:sp>
      <p:sp>
        <p:nvSpPr>
          <p:cNvPr id="7" name="Content Placeholder 3">
            <a:extLst>
              <a:ext uri="{FF2B5EF4-FFF2-40B4-BE49-F238E27FC236}">
                <a16:creationId xmlns:a16="http://schemas.microsoft.com/office/drawing/2014/main" id="{3BA6765A-789B-7EC4-3C57-D8898BABB0FE}"/>
              </a:ext>
            </a:extLst>
          </p:cNvPr>
          <p:cNvSpPr txBox="1">
            <a:spLocks/>
          </p:cNvSpPr>
          <p:nvPr/>
        </p:nvSpPr>
        <p:spPr>
          <a:xfrm>
            <a:off x="6095999" y="1822450"/>
            <a:ext cx="5257799" cy="2664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b="1" dirty="0"/>
              <a:t>Back-end</a:t>
            </a:r>
            <a:r>
              <a:rPr lang="en-US" sz="2200" dirty="0"/>
              <a:t> development involves creating the server-side part of a website. This includes the server, database, and application logic that power the front-end and handle data processing, storage, and retrieval.</a:t>
            </a:r>
            <a:endParaRPr lang="en-IN" sz="2200" dirty="0"/>
          </a:p>
        </p:txBody>
      </p:sp>
      <p:cxnSp>
        <p:nvCxnSpPr>
          <p:cNvPr id="11" name="Straight Connector 10">
            <a:extLst>
              <a:ext uri="{FF2B5EF4-FFF2-40B4-BE49-F238E27FC236}">
                <a16:creationId xmlns:a16="http://schemas.microsoft.com/office/drawing/2014/main" id="{CFAA0205-B587-3022-DA09-264649954106}"/>
              </a:ext>
            </a:extLst>
          </p:cNvPr>
          <p:cNvCxnSpPr>
            <a:cxnSpLocks/>
          </p:cNvCxnSpPr>
          <p:nvPr/>
        </p:nvCxnSpPr>
        <p:spPr>
          <a:xfrm>
            <a:off x="6133707" y="1527144"/>
            <a:ext cx="0" cy="5071621"/>
          </a:xfrm>
          <a:prstGeom prst="line">
            <a:avLst/>
          </a:prstGeom>
        </p:spPr>
        <p:style>
          <a:lnRef idx="1">
            <a:schemeClr val="accent1"/>
          </a:lnRef>
          <a:fillRef idx="0">
            <a:schemeClr val="accent1"/>
          </a:fillRef>
          <a:effectRef idx="0">
            <a:schemeClr val="accent1"/>
          </a:effectRef>
          <a:fontRef idx="minor">
            <a:schemeClr val="tx1"/>
          </a:fontRef>
        </p:style>
      </p:cxnSp>
      <p:pic>
        <p:nvPicPr>
          <p:cNvPr id="3086" name="Picture 14" descr="Amazingly Useful HTML, CSS and JavaScript Tools and Libraries | by Bradley  Nice | Level Up! | Medium">
            <a:extLst>
              <a:ext uri="{FF2B5EF4-FFF2-40B4-BE49-F238E27FC236}">
                <a16:creationId xmlns:a16="http://schemas.microsoft.com/office/drawing/2014/main" id="{3665C3BD-55B0-CC17-3154-8CD8AB6DD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022" y="3214215"/>
            <a:ext cx="2826470" cy="156780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Best ReactJS Training Institute in Infopark Kochi, Kerala">
            <a:extLst>
              <a:ext uri="{FF2B5EF4-FFF2-40B4-BE49-F238E27FC236}">
                <a16:creationId xmlns:a16="http://schemas.microsoft.com/office/drawing/2014/main" id="{6DEB4BB2-D2DD-9873-9267-8C26E4572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81" y="4851568"/>
            <a:ext cx="2260467" cy="12526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Bootstrap">
            <a:extLst>
              <a:ext uri="{FF2B5EF4-FFF2-40B4-BE49-F238E27FC236}">
                <a16:creationId xmlns:a16="http://schemas.microsoft.com/office/drawing/2014/main" id="{72D9745A-78C6-1710-DF3A-5D30AECE87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62" t="22095" b="22711"/>
          <a:stretch/>
        </p:blipFill>
        <p:spPr bwMode="auto">
          <a:xfrm>
            <a:off x="4140615" y="4887526"/>
            <a:ext cx="1825659" cy="118075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10 Best Practices to Secure Your Node.js Application in Production | by  Afser Ali | Medium">
            <a:extLst>
              <a:ext uri="{FF2B5EF4-FFF2-40B4-BE49-F238E27FC236}">
                <a16:creationId xmlns:a16="http://schemas.microsoft.com/office/drawing/2014/main" id="{E2062C8B-9237-C734-0EF1-69C1A8D8C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060" y="3429000"/>
            <a:ext cx="1666331" cy="166633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PHP - Wikipedia">
            <a:extLst>
              <a:ext uri="{FF2B5EF4-FFF2-40B4-BE49-F238E27FC236}">
                <a16:creationId xmlns:a16="http://schemas.microsoft.com/office/drawing/2014/main" id="{C2ECD88A-5477-9EC7-D9D0-99E7E92289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6443" y="3585235"/>
            <a:ext cx="2017355" cy="1089371"/>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MySQL (@MySQL) / X">
            <a:extLst>
              <a:ext uri="{FF2B5EF4-FFF2-40B4-BE49-F238E27FC236}">
                <a16:creationId xmlns:a16="http://schemas.microsoft.com/office/drawing/2014/main" id="{1D3266E5-E2B0-E3DA-6760-3D2EA647B98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107" b="28023"/>
          <a:stretch/>
        </p:blipFill>
        <p:spPr bwMode="auto">
          <a:xfrm>
            <a:off x="9260446" y="4887526"/>
            <a:ext cx="2131060" cy="1275881"/>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Python (programming language) - Wikipedia">
            <a:extLst>
              <a:ext uri="{FF2B5EF4-FFF2-40B4-BE49-F238E27FC236}">
                <a16:creationId xmlns:a16="http://schemas.microsoft.com/office/drawing/2014/main" id="{4BA475A5-D812-6E01-97EC-8FD43318DF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4201" y="5095331"/>
            <a:ext cx="1180101" cy="129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937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wh tutorial image">
            <a:extLst>
              <a:ext uri="{FF2B5EF4-FFF2-40B4-BE49-F238E27FC236}">
                <a16:creationId xmlns:a16="http://schemas.microsoft.com/office/drawing/2014/main" id="{D668F0BF-36B8-2A5A-642C-BF30B0D29A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07274"/>
            <a:ext cx="10515600" cy="378472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47BEDDC-5B25-2BCE-C927-0C163F901577}"/>
              </a:ext>
            </a:extLst>
          </p:cNvPr>
          <p:cNvSpPr>
            <a:spLocks noGrp="1"/>
          </p:cNvSpPr>
          <p:nvPr>
            <p:ph type="title"/>
          </p:nvPr>
        </p:nvSpPr>
        <p:spPr>
          <a:xfrm>
            <a:off x="1097280" y="286603"/>
            <a:ext cx="10058400" cy="1450757"/>
          </a:xfrm>
        </p:spPr>
        <p:txBody>
          <a:bodyPr/>
          <a:lstStyle/>
          <a:p>
            <a:r>
              <a:rPr lang="en-IN" dirty="0"/>
              <a:t>HTML, CSS &amp; JS</a:t>
            </a:r>
          </a:p>
        </p:txBody>
      </p:sp>
    </p:spTree>
    <p:extLst>
      <p:ext uri="{BB962C8B-B14F-4D97-AF65-F5344CB8AC3E}">
        <p14:creationId xmlns:p14="http://schemas.microsoft.com/office/powerpoint/2010/main" val="3854549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A0EF-01E2-8CD4-10AF-97CB8DB02BE9}"/>
              </a:ext>
            </a:extLst>
          </p:cNvPr>
          <p:cNvSpPr>
            <a:spLocks noGrp="1"/>
          </p:cNvSpPr>
          <p:nvPr>
            <p:ph type="title"/>
          </p:nvPr>
        </p:nvSpPr>
        <p:spPr/>
        <p:txBody>
          <a:bodyPr/>
          <a:lstStyle/>
          <a:p>
            <a:r>
              <a:rPr lang="en-IN" dirty="0"/>
              <a:t>Structure of a HTML</a:t>
            </a:r>
          </a:p>
        </p:txBody>
      </p:sp>
      <p:pic>
        <p:nvPicPr>
          <p:cNvPr id="15" name="Picture 14">
            <a:extLst>
              <a:ext uri="{FF2B5EF4-FFF2-40B4-BE49-F238E27FC236}">
                <a16:creationId xmlns:a16="http://schemas.microsoft.com/office/drawing/2014/main" id="{07A30611-2FD6-5DDF-3E0A-C683B255FF21}"/>
              </a:ext>
            </a:extLst>
          </p:cNvPr>
          <p:cNvPicPr>
            <a:picLocks noChangeAspect="1"/>
          </p:cNvPicPr>
          <p:nvPr/>
        </p:nvPicPr>
        <p:blipFill>
          <a:blip r:embed="rId2"/>
          <a:stretch>
            <a:fillRect/>
          </a:stretch>
        </p:blipFill>
        <p:spPr>
          <a:xfrm>
            <a:off x="3053063" y="2011199"/>
            <a:ext cx="6085874" cy="3813515"/>
          </a:xfrm>
          <a:prstGeom prst="rect">
            <a:avLst/>
          </a:prstGeom>
        </p:spPr>
      </p:pic>
    </p:spTree>
    <p:extLst>
      <p:ext uri="{BB962C8B-B14F-4D97-AF65-F5344CB8AC3E}">
        <p14:creationId xmlns:p14="http://schemas.microsoft.com/office/powerpoint/2010/main" val="339645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5C2D-B6E3-1E13-AAE2-CCDB4D0EBEB1}"/>
              </a:ext>
            </a:extLst>
          </p:cNvPr>
          <p:cNvSpPr>
            <a:spLocks noGrp="1"/>
          </p:cNvSpPr>
          <p:nvPr>
            <p:ph type="title"/>
          </p:nvPr>
        </p:nvSpPr>
        <p:spPr/>
        <p:txBody>
          <a:bodyPr/>
          <a:lstStyle/>
          <a:p>
            <a:r>
              <a:rPr lang="en-IN" dirty="0"/>
              <a:t>Emmet in VS Code</a:t>
            </a:r>
          </a:p>
        </p:txBody>
      </p:sp>
      <p:pic>
        <p:nvPicPr>
          <p:cNvPr id="8194" name="Picture 2" descr="Emmet Logo HTML Sublime Text, Github, logo, sign, css png | PNGWing">
            <a:extLst>
              <a:ext uri="{FF2B5EF4-FFF2-40B4-BE49-F238E27FC236}">
                <a16:creationId xmlns:a16="http://schemas.microsoft.com/office/drawing/2014/main" id="{4212EF36-593F-D184-DB9A-6CFC3638B4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875" b="97750" l="10000" r="90000">
                        <a14:foregroundMark x1="25761" y1="28375" x2="36304" y2="10500"/>
                        <a14:foregroundMark x1="36304" y1="10500" x2="56413" y2="5875"/>
                        <a14:foregroundMark x1="56413" y1="5875" x2="75978" y2="21875"/>
                        <a14:foregroundMark x1="75978" y1="21875" x2="83043" y2="45500"/>
                        <a14:foregroundMark x1="83043" y1="45500" x2="78913" y2="66750"/>
                        <a14:foregroundMark x1="78913" y1="66750" x2="50652" y2="86625"/>
                        <a14:foregroundMark x1="50652" y1="86625" x2="34022" y2="48250"/>
                        <a14:foregroundMark x1="34022" y1="48250" x2="38261" y2="28375"/>
                        <a14:foregroundMark x1="55870" y1="27875" x2="42174" y2="52875"/>
                        <a14:foregroundMark x1="42174" y1="52875" x2="55870" y2="28500"/>
                        <a14:foregroundMark x1="55870" y1="28500" x2="31304" y2="32250"/>
                        <a14:foregroundMark x1="31304" y1="32250" x2="54674" y2="22875"/>
                        <a14:foregroundMark x1="54674" y1="22875" x2="12174" y2="29625"/>
                        <a14:foregroundMark x1="12174" y1="29625" x2="6957" y2="50375"/>
                        <a14:foregroundMark x1="6957" y1="50375" x2="14239" y2="76500"/>
                        <a14:foregroundMark x1="14239" y1="76500" x2="34674" y2="95000"/>
                        <a14:foregroundMark x1="34674" y1="95000" x2="53261" y2="97625"/>
                        <a14:foregroundMark x1="53261" y1="97625" x2="77283" y2="87750"/>
                        <a14:foregroundMark x1="77283" y1="87750" x2="91087" y2="63875"/>
                        <a14:foregroundMark x1="91087" y1="63875" x2="92713" y2="42250"/>
                        <a14:foregroundMark x1="91112" y1="37625" x2="82609" y2="22125"/>
                        <a14:foregroundMark x1="82609" y1="22125" x2="65000" y2="6000"/>
                        <a14:foregroundMark x1="65000" y1="6000" x2="37935" y2="6875"/>
                        <a14:foregroundMark x1="37935" y1="6875" x2="16739" y2="27500"/>
                        <a14:foregroundMark x1="16739" y1="27500" x2="32391" y2="6125"/>
                        <a14:foregroundMark x1="32391" y1="6125" x2="55000" y2="1875"/>
                        <a14:foregroundMark x1="55000" y1="1875" x2="59239" y2="2500"/>
                        <a14:foregroundMark x1="48913" y1="25750" x2="70109" y2="32125"/>
                        <a14:foregroundMark x1="70109" y1="32125" x2="58696" y2="57125"/>
                        <a14:foregroundMark x1="58696" y1="57125" x2="67283" y2="59625"/>
                        <a14:foregroundMark x1="48152" y1="48625" x2="30217" y2="71750"/>
                        <a14:foregroundMark x1="30217" y1="71750" x2="18913" y2="53000"/>
                        <a14:foregroundMark x1="18913" y1="53000" x2="18478" y2="75750"/>
                        <a14:foregroundMark x1="18478" y1="75750" x2="19457" y2="78625"/>
                        <a14:foregroundMark x1="27609" y1="77375" x2="46630" y2="89500"/>
                        <a14:foregroundMark x1="46630" y1="89500" x2="66957" y2="94000"/>
                        <a14:foregroundMark x1="66957" y1="94000" x2="45978" y2="93500"/>
                        <a14:foregroundMark x1="38587" y1="97250" x2="57391" y2="97750"/>
                        <a14:foregroundMark x1="57391" y1="97750" x2="61087" y2="97625"/>
                        <a14:backgroundMark x1="93043" y1="37625" x2="93043" y2="42250"/>
                      </a14:backgroundRemoval>
                    </a14:imgEffect>
                  </a14:imgLayer>
                </a14:imgProps>
              </a:ext>
              <a:ext uri="{28A0092B-C50C-407E-A947-70E740481C1C}">
                <a14:useLocalDpi xmlns:a14="http://schemas.microsoft.com/office/drawing/2010/main" val="0"/>
              </a:ext>
            </a:extLst>
          </a:blip>
          <a:srcRect/>
          <a:stretch>
            <a:fillRect/>
          </a:stretch>
        </p:blipFill>
        <p:spPr bwMode="auto">
          <a:xfrm>
            <a:off x="3885434" y="2045614"/>
            <a:ext cx="4421132" cy="384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208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26B1-3D25-40D9-7873-6692458FB9A8}"/>
              </a:ext>
            </a:extLst>
          </p:cNvPr>
          <p:cNvSpPr>
            <a:spLocks noGrp="1"/>
          </p:cNvSpPr>
          <p:nvPr>
            <p:ph type="title"/>
          </p:nvPr>
        </p:nvSpPr>
        <p:spPr/>
        <p:txBody>
          <a:bodyPr/>
          <a:lstStyle/>
          <a:p>
            <a:r>
              <a:rPr lang="en-IN" dirty="0"/>
              <a:t>Tags in HTML</a:t>
            </a:r>
          </a:p>
        </p:txBody>
      </p:sp>
      <p:sp>
        <p:nvSpPr>
          <p:cNvPr id="3" name="Content Placeholder 2">
            <a:extLst>
              <a:ext uri="{FF2B5EF4-FFF2-40B4-BE49-F238E27FC236}">
                <a16:creationId xmlns:a16="http://schemas.microsoft.com/office/drawing/2014/main" id="{0CF3B2C6-1E01-B7D7-F86C-25C9F608959B}"/>
              </a:ext>
            </a:extLst>
          </p:cNvPr>
          <p:cNvSpPr>
            <a:spLocks noGrp="1"/>
          </p:cNvSpPr>
          <p:nvPr>
            <p:ph idx="1"/>
          </p:nvPr>
        </p:nvSpPr>
        <p:spPr/>
        <p:txBody>
          <a:bodyPr>
            <a:normAutofit/>
          </a:bodyPr>
          <a:lstStyle/>
          <a:p>
            <a:r>
              <a:rPr lang="en-US" dirty="0"/>
              <a:t>HTML tags are the basic building blocks of HTML, used to define and organize different parts of a web page. </a:t>
            </a:r>
          </a:p>
          <a:p>
            <a:r>
              <a:rPr lang="en-IN" dirty="0"/>
              <a:t>Basic Structure: </a:t>
            </a:r>
            <a:r>
              <a:rPr lang="en-IN" sz="1600" dirty="0"/>
              <a:t>&lt;!DOCTYPE html&gt;, &lt;html&gt;, &lt;head&gt;, &lt;title&gt;, &lt;body&gt;</a:t>
            </a:r>
          </a:p>
          <a:p>
            <a:r>
              <a:rPr lang="en-IN" dirty="0"/>
              <a:t>Content Sectioning: </a:t>
            </a:r>
            <a:r>
              <a:rPr lang="en-IN" sz="1600" dirty="0"/>
              <a:t>&lt;header&gt;, &lt;nav&gt;, &lt;main&gt;, &lt;section&gt;, &lt;article&gt;, &lt;aside&gt;, &lt;footer&gt;</a:t>
            </a:r>
          </a:p>
          <a:p>
            <a:r>
              <a:rPr lang="en-IN" dirty="0"/>
              <a:t>Text Content: </a:t>
            </a:r>
            <a:r>
              <a:rPr lang="en-IN" sz="1600" dirty="0"/>
              <a:t>&lt;h1&gt;, &lt;p&gt;, &lt;span&gt;, &lt;a&gt;, &lt;strong&gt;, &lt;</a:t>
            </a:r>
            <a:r>
              <a:rPr lang="en-IN" sz="1600" dirty="0" err="1"/>
              <a:t>em</a:t>
            </a:r>
            <a:r>
              <a:rPr lang="en-IN" sz="1600" dirty="0"/>
              <a:t>&gt;, &lt;</a:t>
            </a:r>
            <a:r>
              <a:rPr lang="en-IN" sz="1600" dirty="0" err="1"/>
              <a:t>br</a:t>
            </a:r>
            <a:r>
              <a:rPr lang="en-IN" sz="1600" dirty="0"/>
              <a:t>&gt;, &lt;hr&gt;</a:t>
            </a:r>
          </a:p>
          <a:p>
            <a:pPr algn="ctr"/>
            <a:r>
              <a:rPr lang="en-US" sz="1700" b="1" i="0" dirty="0">
                <a:solidFill>
                  <a:srgbClr val="000000"/>
                </a:solidFill>
                <a:effectLst/>
              </a:rPr>
              <a:t>                                 HTML Element = Start Tag + Content + End Tag</a:t>
            </a:r>
            <a:endParaRPr lang="en-IN" sz="1700" b="1" dirty="0"/>
          </a:p>
        </p:txBody>
      </p:sp>
      <p:pic>
        <p:nvPicPr>
          <p:cNvPr id="6146" name="Picture 2" descr="Code.org [levelbuilder]">
            <a:extLst>
              <a:ext uri="{FF2B5EF4-FFF2-40B4-BE49-F238E27FC236}">
                <a16:creationId xmlns:a16="http://schemas.microsoft.com/office/drawing/2014/main" id="{C99ED2C4-FA4E-96C6-F5B1-F799F760B3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73"/>
          <a:stretch/>
        </p:blipFill>
        <p:spPr bwMode="auto">
          <a:xfrm>
            <a:off x="2639504" y="4218849"/>
            <a:ext cx="5857581" cy="173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5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FF81-CA3E-8D90-6EB3-35E5A90090A4}"/>
              </a:ext>
            </a:extLst>
          </p:cNvPr>
          <p:cNvSpPr>
            <a:spLocks noGrp="1"/>
          </p:cNvSpPr>
          <p:nvPr>
            <p:ph type="title"/>
          </p:nvPr>
        </p:nvSpPr>
        <p:spPr/>
        <p:txBody>
          <a:bodyPr/>
          <a:lstStyle/>
          <a:p>
            <a:r>
              <a:rPr lang="en-IN" dirty="0"/>
              <a:t>HTML Element</a:t>
            </a:r>
          </a:p>
        </p:txBody>
      </p:sp>
      <p:pic>
        <p:nvPicPr>
          <p:cNvPr id="7172" name="Picture 4" descr="UNDERSTANDING HTML TAGS AND ELEMENTS | by Phavorfavor | Medium">
            <a:extLst>
              <a:ext uri="{FF2B5EF4-FFF2-40B4-BE49-F238E27FC236}">
                <a16:creationId xmlns:a16="http://schemas.microsoft.com/office/drawing/2014/main" id="{C893D15D-5FCD-1F7F-3368-399ABDE8C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432" y="2168459"/>
            <a:ext cx="8543925"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9106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1062</TotalTime>
  <Words>752</Words>
  <Application>Microsoft Office PowerPoint</Application>
  <PresentationFormat>Widescreen</PresentationFormat>
  <Paragraphs>68</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Retrospect</vt:lpstr>
      <vt:lpstr>Web Development Internship</vt:lpstr>
      <vt:lpstr>What is Web Development?</vt:lpstr>
      <vt:lpstr>Environment Setup </vt:lpstr>
      <vt:lpstr>Frontend Vs Backend </vt:lpstr>
      <vt:lpstr>HTML, CSS &amp; JS</vt:lpstr>
      <vt:lpstr>Structure of a HTML</vt:lpstr>
      <vt:lpstr>Emmet in VS Code</vt:lpstr>
      <vt:lpstr>Tags in HTML</vt:lpstr>
      <vt:lpstr>HTML Element</vt:lpstr>
      <vt:lpstr>Heading Tags</vt:lpstr>
      <vt:lpstr>Paragraph Tag</vt:lpstr>
      <vt:lpstr>Other Tags</vt:lpstr>
      <vt:lpstr>Task 1</vt:lpstr>
      <vt:lpstr>Managing Files in VS Code</vt:lpstr>
      <vt:lpstr>HTML Comments</vt:lpstr>
      <vt:lpstr>HTML Lists</vt:lpstr>
      <vt:lpstr>HTML Tables</vt:lpstr>
      <vt:lpstr>What is CSS?</vt:lpstr>
      <vt:lpstr>CSS Structure</vt:lpstr>
      <vt:lpstr>Types of CSS</vt:lpstr>
      <vt:lpstr>Classes and Id</vt:lpstr>
      <vt:lpstr>Box Model in CSS</vt:lpstr>
      <vt:lpstr>Introduction to Java Script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Amey Pathe</dc:creator>
  <cp:lastModifiedBy>Amey Pathe</cp:lastModifiedBy>
  <cp:revision>7</cp:revision>
  <dcterms:created xsi:type="dcterms:W3CDTF">2024-06-03T09:00:46Z</dcterms:created>
  <dcterms:modified xsi:type="dcterms:W3CDTF">2024-06-19T11:42:10Z</dcterms:modified>
</cp:coreProperties>
</file>